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265" r:id="rId2"/>
    <p:sldId id="382" r:id="rId3"/>
    <p:sldId id="400" r:id="rId4"/>
    <p:sldId id="401" r:id="rId5"/>
    <p:sldId id="266" r:id="rId6"/>
    <p:sldId id="263" r:id="rId7"/>
    <p:sldId id="396" r:id="rId8"/>
    <p:sldId id="392" r:id="rId9"/>
    <p:sldId id="395" r:id="rId10"/>
    <p:sldId id="397" r:id="rId11"/>
    <p:sldId id="336" r:id="rId12"/>
    <p:sldId id="379" r:id="rId13"/>
    <p:sldId id="383" r:id="rId14"/>
    <p:sldId id="398" r:id="rId15"/>
    <p:sldId id="399" r:id="rId16"/>
    <p:sldId id="393" r:id="rId17"/>
    <p:sldId id="337" r:id="rId18"/>
    <p:sldId id="391" r:id="rId19"/>
    <p:sldId id="357" r:id="rId20"/>
    <p:sldId id="275" r:id="rId21"/>
    <p:sldId id="388" r:id="rId22"/>
    <p:sldId id="389" r:id="rId23"/>
  </p:sldIdLst>
  <p:sldSz cx="9144000" cy="6858000" type="screen4x3"/>
  <p:notesSz cx="6858000" cy="9144000"/>
  <p:embeddedFontLst>
    <p:embeddedFont>
      <p:font typeface="210 맨발의청춘 L" panose="02020603020101020101" pitchFamily="18" charset="-127"/>
      <p:regular r:id="rId25"/>
    </p:embeddedFont>
    <p:embeddedFont>
      <p:font typeface="210 맨발의청춘 R" panose="02020603020101020101" pitchFamily="18" charset="-127"/>
      <p:regular r:id="rId26"/>
    </p:embeddedFont>
    <p:embeddedFont>
      <p:font typeface="나눔바른고딕" panose="020B0600000101010101" charset="-127"/>
      <p:regular r:id="rId27"/>
      <p:bold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-윤고딕360" panose="020B0604020202020204" charset="0"/>
      <p:regular r:id="rId31"/>
    </p:embeddedFont>
    <p:embeddedFont>
      <p:font typeface="210 맨발의청춘 B" panose="02020603020101020101" pitchFamily="18" charset="-127"/>
      <p:regular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CFA3"/>
    <a:srgbClr val="D2B97C"/>
    <a:srgbClr val="3AA9AB"/>
    <a:srgbClr val="D5D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32" autoAdjust="0"/>
    <p:restoredTop sz="91369" autoAdjust="0"/>
  </p:normalViewPr>
  <p:slideViewPr>
    <p:cSldViewPr snapToObjects="1">
      <p:cViewPr varScale="1">
        <p:scale>
          <a:sx n="111" d="100"/>
          <a:sy n="111" d="100"/>
        </p:scale>
        <p:origin x="1890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54" d="100"/>
          <a:sy n="54" d="100"/>
        </p:scale>
        <p:origin x="-1674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26A149-F577-4CCE-84FD-FF5F270BA538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D39A0-B78C-48F6-84FA-8DF0A35991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390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307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486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628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914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9140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565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0457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40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6283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4451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914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914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624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460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924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628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32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181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123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4EE0-F7AE-4559-A2C4-B3667367A14A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ACD3-690A-4C44-94A2-B811F0A12B3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4EE0-F7AE-4559-A2C4-B3667367A14A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ACD3-690A-4C44-94A2-B811F0A12B3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4EE0-F7AE-4559-A2C4-B3667367A14A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ACD3-690A-4C44-94A2-B811F0A12B3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4EE0-F7AE-4559-A2C4-B3667367A14A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ACD3-690A-4C44-94A2-B811F0A12B3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4EE0-F7AE-4559-A2C4-B3667367A14A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ACD3-690A-4C44-94A2-B811F0A12B3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4EE0-F7AE-4559-A2C4-B3667367A14A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ACD3-690A-4C44-94A2-B811F0A12B3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4EE0-F7AE-4559-A2C4-B3667367A14A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ACD3-690A-4C44-94A2-B811F0A12B3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4EE0-F7AE-4559-A2C4-B3667367A14A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ACD3-690A-4C44-94A2-B811F0A12B3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4EE0-F7AE-4559-A2C4-B3667367A14A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ACD3-690A-4C44-94A2-B811F0A12B3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4EE0-F7AE-4559-A2C4-B3667367A14A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ACD3-690A-4C44-94A2-B811F0A12B3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4EE0-F7AE-4559-A2C4-B3667367A14A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ACD3-690A-4C44-94A2-B811F0A12B3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CF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04EE0-F7AE-4559-A2C4-B3667367A14A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9ACD3-690A-4C44-94A2-B811F0A12B3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452320" y="5661248"/>
            <a:ext cx="18573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CFA3"/>
                </a:solidFill>
                <a:latin typeface="210 맨발의청춘 L" pitchFamily="18" charset="-127"/>
                <a:ea typeface="210 맨발의청춘 L" pitchFamily="18" charset="-127"/>
              </a:rPr>
              <a:t>팀장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CFA3"/>
                </a:solidFill>
                <a:latin typeface="210 맨발의청춘 L" pitchFamily="18" charset="-127"/>
                <a:ea typeface="210 맨발의청춘 L" pitchFamily="18" charset="-127"/>
              </a:rPr>
              <a:t>: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CFA3"/>
                </a:solidFill>
                <a:latin typeface="210 맨발의청춘 L" pitchFamily="18" charset="-127"/>
                <a:ea typeface="210 맨발의청춘 L" pitchFamily="18" charset="-127"/>
              </a:rPr>
              <a:t>방현우</a:t>
            </a:r>
            <a:endParaRPr lang="en-US" altLang="ko-KR" sz="16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CFA3"/>
              </a:solidFill>
              <a:latin typeface="210 맨발의청춘 L" pitchFamily="18" charset="-127"/>
              <a:ea typeface="210 맨발의청춘 L" pitchFamily="18" charset="-127"/>
            </a:endParaRPr>
          </a:p>
          <a:p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CFA3"/>
                </a:solidFill>
                <a:latin typeface="210 맨발의청춘 L" pitchFamily="18" charset="-127"/>
                <a:ea typeface="210 맨발의청춘 L" pitchFamily="18" charset="-127"/>
              </a:rPr>
              <a:t>팀원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CFA3"/>
                </a:solidFill>
                <a:latin typeface="210 맨발의청춘 L" pitchFamily="18" charset="-127"/>
                <a:ea typeface="210 맨발의청춘 L" pitchFamily="18" charset="-127"/>
              </a:rPr>
              <a:t>: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CFA3"/>
                </a:solidFill>
                <a:latin typeface="210 맨발의청춘 L" pitchFamily="18" charset="-127"/>
                <a:ea typeface="210 맨발의청춘 L" pitchFamily="18" charset="-127"/>
              </a:rPr>
              <a:t>이수연</a:t>
            </a:r>
            <a:endParaRPr lang="en-US" altLang="ko-KR" sz="16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CFA3"/>
              </a:solidFill>
              <a:latin typeface="210 맨발의청춘 L" pitchFamily="18" charset="-127"/>
              <a:ea typeface="210 맨발의청춘 L" pitchFamily="18" charset="-127"/>
            </a:endParaRPr>
          </a:p>
          <a:p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CFA3"/>
                </a:solidFill>
                <a:latin typeface="210 맨발의청춘 L" pitchFamily="18" charset="-127"/>
                <a:ea typeface="210 맨발의청춘 L" pitchFamily="18" charset="-127"/>
              </a:rPr>
              <a:t>팀원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CFA3"/>
                </a:solidFill>
                <a:latin typeface="210 맨발의청춘 L" pitchFamily="18" charset="-127"/>
                <a:ea typeface="210 맨발의청춘 L" pitchFamily="18" charset="-127"/>
              </a:rPr>
              <a:t>: </a:t>
            </a:r>
            <a:r>
              <a:rPr lang="ko-KR" altLang="en-US" sz="1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CFA3"/>
                </a:solidFill>
                <a:latin typeface="210 맨발의청춘 L" pitchFamily="18" charset="-127"/>
                <a:ea typeface="210 맨발의청춘 L" pitchFamily="18" charset="-127"/>
              </a:rPr>
              <a:t>주유찬</a:t>
            </a:r>
            <a:endParaRPr lang="en-US" altLang="ko-KR" sz="16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CFA3"/>
              </a:solidFill>
              <a:latin typeface="210 맨발의청춘 L" pitchFamily="18" charset="-127"/>
              <a:ea typeface="210 맨발의청춘 L" pitchFamily="18" charset="-127"/>
            </a:endParaRPr>
          </a:p>
          <a:p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CFA3"/>
                </a:solidFill>
                <a:latin typeface="210 맨발의청춘 L" pitchFamily="18" charset="-127"/>
                <a:ea typeface="210 맨발의청춘 L" pitchFamily="18" charset="-127"/>
              </a:rPr>
              <a:t>팀원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CFA3"/>
                </a:solidFill>
                <a:latin typeface="210 맨발의청춘 L" pitchFamily="18" charset="-127"/>
                <a:ea typeface="210 맨발의청춘 L" pitchFamily="18" charset="-127"/>
              </a:rPr>
              <a:t>: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CFA3"/>
                </a:solidFill>
                <a:latin typeface="210 맨발의청춘 L" pitchFamily="18" charset="-127"/>
                <a:ea typeface="210 맨발의청춘 L" pitchFamily="18" charset="-127"/>
              </a:rPr>
              <a:t>진승훈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CFA3"/>
              </a:solidFill>
              <a:latin typeface="210 맨발의청춘 L" pitchFamily="18" charset="-127"/>
              <a:ea typeface="210 맨발의청춘 L" pitchFamily="18" charset="-127"/>
            </a:endParaRPr>
          </a:p>
          <a:p>
            <a:endParaRPr lang="en-US" altLang="ko-KR" sz="16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CFA3"/>
              </a:solidFill>
              <a:latin typeface="210 맨발의청춘 L" pitchFamily="18" charset="-127"/>
              <a:ea typeface="210 맨발의청춘 L" pitchFamily="18" charset="-127"/>
            </a:endParaRPr>
          </a:p>
          <a:p>
            <a:endParaRPr lang="ko-KR" altLang="en-US" sz="16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CFA3"/>
              </a:solidFill>
              <a:latin typeface="210 맨발의청춘 L" pitchFamily="18" charset="-127"/>
              <a:ea typeface="210 맨발의청춘 L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1096" y="3009146"/>
            <a:ext cx="4500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CFA3"/>
                </a:solidFill>
                <a:latin typeface="210 맨발의청춘 R" pitchFamily="18" charset="-127"/>
                <a:ea typeface="210 맨발의청춘 R" pitchFamily="18" charset="-127"/>
              </a:rPr>
              <a:t>ㅁ</a:t>
            </a:r>
            <a:r>
              <a:rPr lang="en-US" altLang="ko-KR" sz="4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CFA3"/>
                </a:solidFill>
                <a:latin typeface="210 맨발의청춘 R" pitchFamily="18" charset="-127"/>
                <a:ea typeface="210 맨발의청춘 R" pitchFamily="18" charset="-127"/>
              </a:rPr>
              <a:t>?</a:t>
            </a:r>
            <a:r>
              <a:rPr lang="ko-KR" altLang="en-US" sz="4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CFA3"/>
                </a:solidFill>
                <a:latin typeface="210 맨발의청춘 R" pitchFamily="18" charset="-127"/>
                <a:ea typeface="210 맨발의청춘 R" pitchFamily="18" charset="-127"/>
              </a:rPr>
              <a:t>ㄹ</a:t>
            </a:r>
            <a:endParaRPr lang="ko-KR" altLang="en-US" sz="4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CFA3"/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0852" y="2790272"/>
            <a:ext cx="3714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CFA3"/>
                </a:solidFill>
                <a:latin typeface="210 맨발의청춘 L" pitchFamily="18" charset="-127"/>
                <a:ea typeface="210 맨발의청춘 L" pitchFamily="18" charset="-127"/>
              </a:rPr>
              <a:t>1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CFA3"/>
                </a:solidFill>
                <a:latin typeface="210 맨발의청춘 L" pitchFamily="18" charset="-127"/>
                <a:ea typeface="210 맨발의청춘 L" pitchFamily="18" charset="-127"/>
              </a:rPr>
              <a:t>조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CFA3"/>
              </a:solidFill>
              <a:latin typeface="210 맨발의청춘 L" pitchFamily="18" charset="-127"/>
              <a:ea typeface="210 맨발의청춘 L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7549" y="1285860"/>
            <a:ext cx="8715436" cy="5357850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-539998" y="5000636"/>
            <a:ext cx="142876" cy="1428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91830" y="-24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60" charset="-127"/>
                <a:ea typeface="-윤고딕360" charset="-127"/>
              </a:rPr>
              <a:t>01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-윤고딕360" charset="-127"/>
              <a:ea typeface="-윤고딕36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4829" y="678215"/>
            <a:ext cx="2583662" cy="369332"/>
          </a:xfrm>
          <a:prstGeom prst="rect">
            <a:avLst/>
          </a:prstGeom>
          <a:solidFill>
            <a:srgbClr val="E0CF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개발 기획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39" y="1725786"/>
            <a:ext cx="7704856" cy="384301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88225" y="5840397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상품 상세페이지는 </a:t>
            </a:r>
            <a:r>
              <a:rPr lang="ko-KR" altLang="en-US" dirty="0" err="1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베이커리</a:t>
            </a:r>
            <a:r>
              <a:rPr lang="ko-KR" altLang="en-US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판매 사이트의 디자인을 </a:t>
            </a:r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참고하였다</a:t>
            </a:r>
            <a:r>
              <a:rPr lang="en-US" altLang="ko-KR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</a:t>
            </a:r>
            <a:endParaRPr lang="ko-KR" altLang="en-US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790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"/>
          <p:cNvGrpSpPr/>
          <p:nvPr/>
        </p:nvGrpSpPr>
        <p:grpSpPr>
          <a:xfrm>
            <a:off x="2726671" y="1000108"/>
            <a:ext cx="3466013" cy="4708981"/>
            <a:chOff x="2512357" y="1000108"/>
            <a:chExt cx="3466013" cy="4708981"/>
          </a:xfrm>
        </p:grpSpPr>
        <p:sp>
          <p:nvSpPr>
            <p:cNvPr id="4" name="TextBox 3"/>
            <p:cNvSpPr txBox="1"/>
            <p:nvPr/>
          </p:nvSpPr>
          <p:spPr>
            <a:xfrm>
              <a:off x="3071802" y="1000108"/>
              <a:ext cx="2347117" cy="4708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0" dirty="0" smtClean="0">
                  <a:solidFill>
                    <a:srgbClr val="E0CFA3"/>
                  </a:solidFill>
                  <a:latin typeface="-윤고딕360" pitchFamily="18" charset="-127"/>
                  <a:ea typeface="-윤고딕360" pitchFamily="18" charset="-127"/>
                </a:rPr>
                <a:t>2</a:t>
              </a:r>
              <a:endParaRPr lang="ko-KR" altLang="en-US" sz="30000" dirty="0">
                <a:solidFill>
                  <a:srgbClr val="E0CFA3"/>
                </a:solidFill>
                <a:latin typeface="-윤고딕360" pitchFamily="18" charset="-127"/>
                <a:ea typeface="-윤고딕36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512357" y="3031432"/>
              <a:ext cx="3466013" cy="64633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dirty="0" smtClean="0">
                  <a:solidFill>
                    <a:srgbClr val="E0CFA3"/>
                  </a:solidFill>
                  <a:latin typeface="210 맨발의청춘 R" pitchFamily="18" charset="-127"/>
                  <a:ea typeface="210 맨발의청춘 R" pitchFamily="18" charset="-127"/>
                </a:rPr>
                <a:t>개발 준비 및 설정</a:t>
              </a:r>
              <a:endParaRPr lang="ko-KR" altLang="en-US" sz="3600" dirty="0">
                <a:solidFill>
                  <a:srgbClr val="E0CFA3"/>
                </a:solidFill>
                <a:latin typeface="210 맨발의청춘 R" pitchFamily="18" charset="-127"/>
                <a:ea typeface="210 맨발의청춘 R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291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7549" y="1285860"/>
            <a:ext cx="8715436" cy="5357850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-539998" y="5000636"/>
            <a:ext cx="142876" cy="1428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791830" y="9403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60" charset="-127"/>
                <a:ea typeface="-윤고딕360" charset="-127"/>
              </a:rPr>
              <a:t>02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-윤고딕360" charset="-127"/>
              <a:ea typeface="-윤고딕36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78163" y="812212"/>
            <a:ext cx="2188074" cy="369332"/>
          </a:xfrm>
          <a:prstGeom prst="rect">
            <a:avLst/>
          </a:prstGeom>
          <a:solidFill>
            <a:srgbClr val="E0CF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개발 준비 및 설정 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2" y="2132856"/>
            <a:ext cx="8941805" cy="404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31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7549" y="1285860"/>
            <a:ext cx="8715436" cy="5357850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-539998" y="5000636"/>
            <a:ext cx="142876" cy="1428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91830" y="-24"/>
            <a:ext cx="15696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60" charset="-127"/>
                <a:ea typeface="-윤고딕360" charset="-127"/>
              </a:rPr>
              <a:t>02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-윤고딕360" charset="-127"/>
              <a:ea typeface="-윤고딕36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4829" y="678215"/>
            <a:ext cx="2583662" cy="369332"/>
          </a:xfrm>
          <a:prstGeom prst="rect">
            <a:avLst/>
          </a:prstGeom>
          <a:solidFill>
            <a:srgbClr val="E0CF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개발 준비 및 설정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48" y="1285860"/>
            <a:ext cx="8715437" cy="53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7549" y="1285860"/>
            <a:ext cx="8715436" cy="5357850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-539998" y="5000636"/>
            <a:ext cx="142876" cy="1428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91830" y="-24"/>
            <a:ext cx="15696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60" charset="-127"/>
                <a:ea typeface="-윤고딕360" charset="-127"/>
              </a:rPr>
              <a:t>02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-윤고딕360" charset="-127"/>
              <a:ea typeface="-윤고딕36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4829" y="678215"/>
            <a:ext cx="2583662" cy="369332"/>
          </a:xfrm>
          <a:prstGeom prst="rect">
            <a:avLst/>
          </a:prstGeom>
          <a:solidFill>
            <a:srgbClr val="E0CF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개발 준비 및 설정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49" y="2064116"/>
            <a:ext cx="8715437" cy="457959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49" y="1533171"/>
            <a:ext cx="8715437" cy="54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24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7549" y="1285860"/>
            <a:ext cx="8715436" cy="5357850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-539998" y="5000636"/>
            <a:ext cx="142876" cy="1428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91830" y="-24"/>
            <a:ext cx="15696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60" charset="-127"/>
                <a:ea typeface="-윤고딕360" charset="-127"/>
              </a:rPr>
              <a:t>02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-윤고딕360" charset="-127"/>
              <a:ea typeface="-윤고딕36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4829" y="678215"/>
            <a:ext cx="2583662" cy="369332"/>
          </a:xfrm>
          <a:prstGeom prst="rect">
            <a:avLst/>
          </a:prstGeom>
          <a:solidFill>
            <a:srgbClr val="E0CF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개발 준비 및 설정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49" y="2606684"/>
            <a:ext cx="8674931" cy="25368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49" y="3144163"/>
            <a:ext cx="8715436" cy="197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46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7549" y="1285860"/>
            <a:ext cx="8715436" cy="5357850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-539998" y="5000636"/>
            <a:ext cx="142876" cy="1428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91830" y="-24"/>
            <a:ext cx="15696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60" charset="-127"/>
                <a:ea typeface="-윤고딕360" charset="-127"/>
              </a:rPr>
              <a:t>02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-윤고딕360" charset="-127"/>
              <a:ea typeface="-윤고딕36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4829" y="678215"/>
            <a:ext cx="2583662" cy="369332"/>
          </a:xfrm>
          <a:prstGeom prst="rect">
            <a:avLst/>
          </a:prstGeom>
          <a:solidFill>
            <a:srgbClr val="E0CF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개발 준비 및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설정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84907"/>
            <a:ext cx="8386535" cy="535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86116" y="1000108"/>
            <a:ext cx="2347117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0" dirty="0" smtClean="0">
                <a:solidFill>
                  <a:srgbClr val="E0CFA3"/>
                </a:solidFill>
                <a:latin typeface="-윤고딕360" pitchFamily="18" charset="-127"/>
                <a:ea typeface="-윤고딕360" pitchFamily="18" charset="-127"/>
              </a:rPr>
              <a:t>3</a:t>
            </a:r>
            <a:endParaRPr lang="ko-KR" altLang="en-US" sz="30000" dirty="0">
              <a:solidFill>
                <a:srgbClr val="E0CFA3"/>
              </a:solidFill>
              <a:latin typeface="-윤고딕360" pitchFamily="18" charset="-127"/>
              <a:ea typeface="-윤고딕36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6882" y="3284984"/>
            <a:ext cx="2385589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rgbClr val="E0CFA3"/>
                </a:solidFill>
                <a:latin typeface="210 맨발의청춘 R" pitchFamily="18" charset="-127"/>
                <a:ea typeface="210 맨발의청춘 R" pitchFamily="18" charset="-127"/>
              </a:rPr>
              <a:t>스토리 보드</a:t>
            </a:r>
            <a:endParaRPr lang="ko-KR" altLang="en-US" sz="3600" dirty="0">
              <a:solidFill>
                <a:srgbClr val="E0CFA3"/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693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22739" y="1285860"/>
            <a:ext cx="8715436" cy="5357850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63143" y="1588490"/>
            <a:ext cx="720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 typeface="Wingdings" pitchFamily="2" charset="2"/>
              <a:buChar char="§"/>
            </a:pPr>
            <a:r>
              <a:rPr lang="ko-KR" alt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itchFamily="18" charset="-127"/>
                <a:ea typeface="210 맨발의청춘 L" pitchFamily="18" charset="-127"/>
              </a:rPr>
              <a:t>ㅇㅁㄴㅇㅁㄴㅇ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210 맨발의청춘 L" pitchFamily="18" charset="-127"/>
              <a:ea typeface="210 맨발의청춘 L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63143" y="2717185"/>
            <a:ext cx="3608857" cy="309634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212334" y="2762132"/>
            <a:ext cx="1728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2">
                    <a:lumMod val="9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?????????</a:t>
            </a:r>
            <a:endParaRPr lang="ko-KR" altLang="en-US" sz="2000" b="1" dirty="0">
              <a:solidFill>
                <a:schemeClr val="bg2">
                  <a:lumMod val="9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9" name="대각선 방향의 모서리가 잘린 사각형 28"/>
          <p:cNvSpPr/>
          <p:nvPr/>
        </p:nvSpPr>
        <p:spPr>
          <a:xfrm>
            <a:off x="1035151" y="4554406"/>
            <a:ext cx="3455951" cy="1224135"/>
          </a:xfrm>
          <a:prstGeom prst="snip2DiagRect">
            <a:avLst/>
          </a:prstGeom>
          <a:solidFill>
            <a:srgbClr val="E0C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????</a:t>
            </a:r>
            <a:endParaRPr lang="ko-KR" altLang="en-US" sz="1400" b="1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832715" y="2717184"/>
            <a:ext cx="3331229" cy="309634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대각선 방향의 모서리가 잘린 사각형 45"/>
          <p:cNvSpPr/>
          <p:nvPr/>
        </p:nvSpPr>
        <p:spPr>
          <a:xfrm>
            <a:off x="4923586" y="4554408"/>
            <a:ext cx="3168350" cy="1224135"/>
          </a:xfrm>
          <a:prstGeom prst="snip2DiagRect">
            <a:avLst/>
          </a:prstGeom>
          <a:solidFill>
            <a:srgbClr val="E0C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???????</a:t>
            </a:r>
            <a:endParaRPr lang="ko-KR" altLang="en-US" sz="1300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0" name="대각선 방향의 모서리가 잘린 사각형 19"/>
          <p:cNvSpPr/>
          <p:nvPr/>
        </p:nvSpPr>
        <p:spPr>
          <a:xfrm>
            <a:off x="1035152" y="3192331"/>
            <a:ext cx="3455951" cy="1224135"/>
          </a:xfrm>
          <a:prstGeom prst="snip2DiagRect">
            <a:avLst/>
          </a:prstGeom>
          <a:solidFill>
            <a:srgbClr val="E0C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?????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1" name="대각선 방향의 모서리가 잘린 사각형 20"/>
          <p:cNvSpPr/>
          <p:nvPr/>
        </p:nvSpPr>
        <p:spPr>
          <a:xfrm>
            <a:off x="4923586" y="3192331"/>
            <a:ext cx="3168350" cy="1224135"/>
          </a:xfrm>
          <a:prstGeom prst="snip2DiagRect">
            <a:avLst/>
          </a:prstGeom>
          <a:solidFill>
            <a:srgbClr val="E0C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????</a:t>
            </a:r>
            <a:endParaRPr lang="ko-KR" altLang="en-US" sz="1400" b="1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86100" y="-24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60" charset="-127"/>
                <a:ea typeface="-윤고딕360" charset="-127"/>
              </a:rPr>
              <a:t>03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-윤고딕360" charset="-127"/>
              <a:ea typeface="-윤고딕36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79099" y="678215"/>
            <a:ext cx="2583662" cy="369332"/>
          </a:xfrm>
          <a:prstGeom prst="rect">
            <a:avLst/>
          </a:prstGeom>
          <a:solidFill>
            <a:srgbClr val="E0CF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?????????????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882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6" grpId="0" animBg="1"/>
      <p:bldP spid="20" grpId="0" animBg="1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7549" y="1285860"/>
            <a:ext cx="8715436" cy="5357850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-539998" y="5000636"/>
            <a:ext cx="142876" cy="1428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782403" y="-24"/>
            <a:ext cx="15696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60" charset="-127"/>
                <a:ea typeface="-윤고딕360" charset="-127"/>
              </a:rPr>
              <a:t>16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-윤고딕360" charset="-127"/>
              <a:ea typeface="-윤고딕36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73196" y="784806"/>
            <a:ext cx="2188074" cy="369332"/>
          </a:xfrm>
          <a:prstGeom prst="rect">
            <a:avLst/>
          </a:prstGeom>
          <a:solidFill>
            <a:srgbClr val="E0CF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자료출처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016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37425" y="-7850"/>
            <a:ext cx="8691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60" charset="-127"/>
                <a:ea typeface="-윤고딕360" charset="-127"/>
              </a:rPr>
              <a:t>1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-윤고딕360" charset="-127"/>
              <a:ea typeface="-윤고딕36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7549" y="1285860"/>
            <a:ext cx="8715436" cy="5357850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78163" y="812212"/>
            <a:ext cx="2188074" cy="369332"/>
          </a:xfrm>
          <a:prstGeom prst="rect">
            <a:avLst/>
          </a:prstGeom>
          <a:solidFill>
            <a:srgbClr val="E0CF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역할 분담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44718" y="3954512"/>
            <a:ext cx="7200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주유찬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–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사용자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(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회원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),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디자인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(</a:t>
            </a:r>
            <a:r>
              <a:rPr lang="en-US" altLang="ko-KR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css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HTML), </a:t>
            </a:r>
            <a:r>
              <a:rPr lang="ko-KR" alt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깃허브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관리</a:t>
            </a:r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3715" y="3181501"/>
            <a:ext cx="7200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이수연 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–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사용자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(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장바구니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주문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),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디자인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(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css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HTML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)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보조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회의록 작성</a:t>
            </a:r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4718" y="4733585"/>
            <a:ext cx="7200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진승훈 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사용자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상품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리뷰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)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PPT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보조</a:t>
            </a:r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44718" y="2381872"/>
            <a:ext cx="72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방현우 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–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관리자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(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상품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회원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공지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주문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),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사용자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(</a:t>
            </a:r>
            <a:r>
              <a:rPr lang="en-US" altLang="ko-KR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QnA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공지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)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PPT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제작</a:t>
            </a:r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538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91680" y="2703461"/>
            <a:ext cx="5760640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CFA3"/>
                </a:solidFill>
                <a:latin typeface="210 맨발의청춘 R" pitchFamily="18" charset="-127"/>
                <a:ea typeface="210 맨발의청춘 R" pitchFamily="18" charset="-127"/>
              </a:rPr>
              <a:t>마  무</a:t>
            </a:r>
            <a:r>
              <a:rPr lang="en-US" altLang="ko-KR" sz="8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CFA3"/>
                </a:solidFill>
                <a:latin typeface="210 맨발의청춘 R" pitchFamily="18" charset="-127"/>
                <a:ea typeface="210 맨발의청춘 R" pitchFamily="18" charset="-127"/>
              </a:rPr>
              <a:t> </a:t>
            </a:r>
            <a:r>
              <a:rPr lang="en-US" altLang="ko-KR" sz="8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CFA3"/>
                </a:solidFill>
                <a:latin typeface="210 맨발의청춘 R" pitchFamily="18" charset="-127"/>
                <a:ea typeface="210 맨발의청춘 R" pitchFamily="18" charset="-127"/>
              </a:rPr>
              <a:t> </a:t>
            </a:r>
            <a:r>
              <a:rPr lang="ko-KR" altLang="en-US" sz="8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CFA3"/>
                </a:solidFill>
                <a:latin typeface="210 맨발의청춘 R" pitchFamily="18" charset="-127"/>
                <a:ea typeface="210 맨발의청춘 R" pitchFamily="18" charset="-127"/>
              </a:rPr>
              <a:t>리</a:t>
            </a:r>
            <a:endParaRPr lang="ko-KR" altLang="en-US" sz="8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CFA3"/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12446" y="2693754"/>
            <a:ext cx="45005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CFA3"/>
                </a:solidFill>
                <a:latin typeface="210 맨발의청춘 R" pitchFamily="18" charset="-127"/>
                <a:ea typeface="210 맨발의청춘 R" pitchFamily="18" charset="-127"/>
              </a:rPr>
              <a:t>Q &amp; A</a:t>
            </a:r>
            <a:endParaRPr lang="ko-KR" altLang="en-US" sz="8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CFA3"/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511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68480" y="2700128"/>
            <a:ext cx="63999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CFA3"/>
                </a:solidFill>
                <a:latin typeface="210 맨발의청춘 R" pitchFamily="18" charset="-127"/>
                <a:ea typeface="210 맨발의청춘 R" pitchFamily="18" charset="-127"/>
              </a:rPr>
              <a:t>Thank You</a:t>
            </a:r>
            <a:endParaRPr lang="ko-KR" altLang="en-US" sz="8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CFA3"/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94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37425" y="-7850"/>
            <a:ext cx="8691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60" charset="-127"/>
                <a:ea typeface="-윤고딕360" charset="-127"/>
              </a:rPr>
              <a:t>1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-윤고딕360" charset="-127"/>
              <a:ea typeface="-윤고딕36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7549" y="1285860"/>
            <a:ext cx="8715436" cy="5357850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78163" y="812212"/>
            <a:ext cx="2188074" cy="369332"/>
          </a:xfrm>
          <a:prstGeom prst="rect">
            <a:avLst/>
          </a:prstGeom>
          <a:solidFill>
            <a:srgbClr val="E0CF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개발 일정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57" y="1335288"/>
            <a:ext cx="7281684" cy="525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25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37425" y="-7850"/>
            <a:ext cx="8691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60" charset="-127"/>
                <a:ea typeface="-윤고딕360" charset="-127"/>
              </a:rPr>
              <a:t>1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-윤고딕360" charset="-127"/>
              <a:ea typeface="-윤고딕36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7549" y="1285860"/>
            <a:ext cx="8715436" cy="5357850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78163" y="812212"/>
            <a:ext cx="2188074" cy="369332"/>
          </a:xfrm>
          <a:prstGeom prst="rect">
            <a:avLst/>
          </a:prstGeom>
          <a:solidFill>
            <a:srgbClr val="E0CF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개발 일정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39" y="1346421"/>
            <a:ext cx="7105520" cy="523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2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64979" y="3069488"/>
            <a:ext cx="5342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01 </a:t>
            </a: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개발 기획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63888" y="3697611"/>
            <a:ext cx="5342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02 </a:t>
            </a: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개발 준비 및 설정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64979" y="4327254"/>
            <a:ext cx="5342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03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스토리보드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64979" y="4960121"/>
            <a:ext cx="5342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04 </a:t>
            </a: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코드리뷰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39952" y="927963"/>
            <a:ext cx="68093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B" pitchFamily="18" charset="-127"/>
                <a:ea typeface="210 맨발의청춘 B" pitchFamily="18" charset="-127"/>
              </a:rPr>
              <a:t>I</a:t>
            </a:r>
            <a:endParaRPr lang="ko-KR" altLang="en-US" sz="13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B" pitchFamily="18" charset="-127"/>
              <a:ea typeface="210 맨발의청춘 B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06544" y="1772816"/>
            <a:ext cx="3286148" cy="441737"/>
          </a:xfrm>
          <a:prstGeom prst="rect">
            <a:avLst/>
          </a:prstGeom>
          <a:solidFill>
            <a:srgbClr val="E0C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779912" y="1717554"/>
            <a:ext cx="1521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B" pitchFamily="18" charset="-127"/>
                <a:ea typeface="210 맨발의청춘 B" pitchFamily="18" charset="-127"/>
              </a:rPr>
              <a:t>Index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210 맨발의청춘 B" pitchFamily="18" charset="-127"/>
              <a:ea typeface="210 맨발의청춘 B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73242" y="5583850"/>
            <a:ext cx="5342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05 </a:t>
            </a: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영상시연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73242" y="6216717"/>
            <a:ext cx="5342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06 </a:t>
            </a:r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Q &amp; A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"/>
          <p:cNvGrpSpPr/>
          <p:nvPr/>
        </p:nvGrpSpPr>
        <p:grpSpPr>
          <a:xfrm>
            <a:off x="3286116" y="1000108"/>
            <a:ext cx="2324675" cy="4708981"/>
            <a:chOff x="3071802" y="1000108"/>
            <a:chExt cx="2324675" cy="4708981"/>
          </a:xfrm>
        </p:grpSpPr>
        <p:sp>
          <p:nvSpPr>
            <p:cNvPr id="4" name="TextBox 3"/>
            <p:cNvSpPr txBox="1"/>
            <p:nvPr/>
          </p:nvSpPr>
          <p:spPr>
            <a:xfrm>
              <a:off x="3071802" y="1000108"/>
              <a:ext cx="2324675" cy="4708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0" dirty="0">
                  <a:solidFill>
                    <a:srgbClr val="E0CFA3"/>
                  </a:solidFill>
                  <a:latin typeface="-윤고딕360" pitchFamily="18" charset="-127"/>
                  <a:ea typeface="-윤고딕360" pitchFamily="18" charset="-127"/>
                </a:rPr>
                <a:t>1</a:t>
              </a:r>
              <a:endParaRPr lang="ko-KR" altLang="en-US" sz="30000" dirty="0">
                <a:solidFill>
                  <a:srgbClr val="E0CFA3"/>
                </a:solidFill>
                <a:latin typeface="-윤고딕360" pitchFamily="18" charset="-127"/>
                <a:ea typeface="-윤고딕36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260155" y="3031432"/>
              <a:ext cx="1970412" cy="64633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dirty="0" smtClean="0">
                  <a:solidFill>
                    <a:srgbClr val="E0CFA3"/>
                  </a:solidFill>
                  <a:latin typeface="210 맨발의청춘 R" pitchFamily="18" charset="-127"/>
                  <a:ea typeface="210 맨발의청춘 R" pitchFamily="18" charset="-127"/>
                </a:rPr>
                <a:t>개발 기획</a:t>
              </a:r>
              <a:endParaRPr lang="ko-KR" altLang="en-US" sz="3600" dirty="0">
                <a:solidFill>
                  <a:srgbClr val="E0CFA3"/>
                </a:solidFill>
                <a:latin typeface="210 맨발의청춘 R" pitchFamily="18" charset="-127"/>
                <a:ea typeface="210 맨발의청춘 R" pitchFamily="18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7549" y="1285860"/>
            <a:ext cx="8715436" cy="5357850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-539998" y="5000636"/>
            <a:ext cx="142876" cy="1428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91830" y="-24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60" charset="-127"/>
                <a:ea typeface="-윤고딕360" charset="-127"/>
              </a:rPr>
              <a:t>01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-윤고딕360" charset="-127"/>
              <a:ea typeface="-윤고딕36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4829" y="678215"/>
            <a:ext cx="2583662" cy="369332"/>
          </a:xfrm>
          <a:prstGeom prst="rect">
            <a:avLst/>
          </a:prstGeom>
          <a:solidFill>
            <a:srgbClr val="E0CF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개발 기획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473" y="1299648"/>
            <a:ext cx="6001588" cy="37724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04500" y="5334541"/>
            <a:ext cx="73282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1600" dirty="0" err="1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sns</a:t>
            </a:r>
            <a:r>
              <a:rPr lang="ko-KR" altLang="en-US" sz="1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등에서 건강에 대한 관심이 </a:t>
            </a:r>
            <a:r>
              <a:rPr lang="ko-KR" altLang="en-US" sz="16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늘어남에 따라 </a:t>
            </a:r>
            <a:r>
              <a:rPr lang="ko-KR" altLang="en-US" sz="1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일반적으로 구매하는 음료수보다 건강에 좋은 차</a:t>
            </a:r>
            <a:r>
              <a:rPr lang="en-US" altLang="ko-KR" sz="1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(</a:t>
            </a:r>
            <a:r>
              <a:rPr lang="ko-KR" altLang="en-US" sz="160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茶</a:t>
            </a:r>
            <a:r>
              <a:rPr lang="en-US" altLang="ko-KR" sz="1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)</a:t>
            </a:r>
            <a:r>
              <a:rPr lang="ko-KR" altLang="en-US" sz="1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의 관심이 높아졌다</a:t>
            </a:r>
            <a:r>
              <a:rPr lang="en-US" altLang="ko-KR" sz="16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</a:t>
            </a:r>
          </a:p>
          <a:p>
            <a:r>
              <a:rPr lang="en-US" altLang="ko-KR" sz="1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ko-KR" altLang="en-US" sz="16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그리고 </a:t>
            </a:r>
            <a:r>
              <a:rPr lang="ko-KR" altLang="en-US" sz="1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코로나</a:t>
            </a:r>
            <a:r>
              <a:rPr lang="en-US" altLang="ko-KR" sz="1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19</a:t>
            </a:r>
            <a:r>
              <a:rPr lang="ko-KR" altLang="en-US" sz="1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로 인해 집에서 주문하는 빈도가 늘어남에 </a:t>
            </a:r>
            <a:r>
              <a:rPr lang="ko-KR" altLang="en-US" sz="16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따라 차와 </a:t>
            </a:r>
            <a:r>
              <a:rPr lang="ko-KR" altLang="en-US" sz="1600" dirty="0" err="1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차도구를</a:t>
            </a:r>
            <a:r>
              <a:rPr lang="ko-KR" altLang="en-US" sz="1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파는 홈페이지 제작을 프로젝트 주제로 선정하였다</a:t>
            </a:r>
            <a:r>
              <a:rPr lang="en-US" altLang="ko-KR" sz="1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</a:t>
            </a:r>
            <a:endParaRPr lang="ko-KR" altLang="en-US" sz="16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35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7549" y="1285860"/>
            <a:ext cx="8715436" cy="5357850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-539998" y="5000636"/>
            <a:ext cx="142876" cy="1428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91830" y="-24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60" charset="-127"/>
                <a:ea typeface="-윤고딕360" charset="-127"/>
              </a:rPr>
              <a:t>01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-윤고딕360" charset="-127"/>
              <a:ea typeface="-윤고딕36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4829" y="678215"/>
            <a:ext cx="2583662" cy="369332"/>
          </a:xfrm>
          <a:prstGeom prst="rect">
            <a:avLst/>
          </a:prstGeom>
          <a:solidFill>
            <a:srgbClr val="E0CF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개발 기획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395370"/>
            <a:ext cx="7776863" cy="37651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8225" y="5517232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프로젝트 </a:t>
            </a:r>
            <a:r>
              <a:rPr lang="ko-KR" altLang="en-US" dirty="0" err="1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컨셉으로는</a:t>
            </a:r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실제 동일한 목적으로 홍차 판매 사이트를 이용하는 팀원이 있어</a:t>
            </a:r>
            <a:r>
              <a:rPr lang="en-US" altLang="ko-KR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해당 사이트를 </a:t>
            </a:r>
            <a:r>
              <a:rPr lang="ko-KR" altLang="en-US" dirty="0" err="1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컨셉페이지로</a:t>
            </a:r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선정하였다</a:t>
            </a:r>
            <a:r>
              <a:rPr lang="en-US" altLang="ko-KR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</a:t>
            </a:r>
            <a:endParaRPr lang="ko-KR" altLang="en-US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930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7549" y="1285860"/>
            <a:ext cx="8715436" cy="5357850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-539998" y="5000636"/>
            <a:ext cx="142876" cy="1428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91830" y="-24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60" charset="-127"/>
                <a:ea typeface="-윤고딕360" charset="-127"/>
              </a:rPr>
              <a:t>01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-윤고딕360" charset="-127"/>
              <a:ea typeface="-윤고딕36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4829" y="678215"/>
            <a:ext cx="2583662" cy="369332"/>
          </a:xfrm>
          <a:prstGeom prst="rect">
            <a:avLst/>
          </a:prstGeom>
          <a:solidFill>
            <a:srgbClr val="E0CF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개발 기획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326894"/>
            <a:ext cx="6804073" cy="36426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43608" y="5206450"/>
            <a:ext cx="698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또한 </a:t>
            </a:r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디자인을 참고하기 위해서 실사용 되는 쇼핑몰 사이트를 조사하여 투표로 결정하였다</a:t>
            </a:r>
            <a:r>
              <a:rPr lang="en-US" altLang="ko-KR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 </a:t>
            </a:r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투표결과로 인해 </a:t>
            </a:r>
            <a:r>
              <a:rPr lang="ko-KR" altLang="en-US" dirty="0" err="1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메인홈페이지는</a:t>
            </a:r>
            <a:r>
              <a:rPr lang="ko-KR" altLang="en-US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이곳을 참고했다</a:t>
            </a:r>
            <a:r>
              <a:rPr lang="en-US" altLang="ko-KR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</a:t>
            </a:r>
            <a:endParaRPr lang="ko-KR" altLang="en-US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13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2690</TotalTime>
  <Words>278</Words>
  <Application>Microsoft Office PowerPoint</Application>
  <PresentationFormat>화면 슬라이드 쇼(4:3)</PresentationFormat>
  <Paragraphs>85</Paragraphs>
  <Slides>22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210 맨발의청춘 L</vt:lpstr>
      <vt:lpstr>210 맨발의청춘 R</vt:lpstr>
      <vt:lpstr>나눔바른고딕</vt:lpstr>
      <vt:lpstr>맑은 고딕</vt:lpstr>
      <vt:lpstr>Arial</vt:lpstr>
      <vt:lpstr>-윤고딕360</vt:lpstr>
      <vt:lpstr>210 맨발의청춘 B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MacBook Pro</dc:creator>
  <cp:lastModifiedBy>방현우</cp:lastModifiedBy>
  <cp:revision>246</cp:revision>
  <dcterms:created xsi:type="dcterms:W3CDTF">2013-11-19T08:00:23Z</dcterms:created>
  <dcterms:modified xsi:type="dcterms:W3CDTF">2022-01-04T08:53:44Z</dcterms:modified>
</cp:coreProperties>
</file>